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347" r:id="rId2"/>
    <p:sldId id="398" r:id="rId3"/>
    <p:sldId id="399" r:id="rId4"/>
    <p:sldId id="400" r:id="rId5"/>
    <p:sldId id="401" r:id="rId6"/>
    <p:sldId id="402" r:id="rId7"/>
    <p:sldId id="403" r:id="rId8"/>
    <p:sldId id="404" r:id="rId9"/>
    <p:sldId id="405" r:id="rId10"/>
    <p:sldId id="406" r:id="rId11"/>
    <p:sldId id="407" r:id="rId12"/>
    <p:sldId id="408" r:id="rId13"/>
    <p:sldId id="409" r:id="rId14"/>
    <p:sldId id="410" r:id="rId15"/>
    <p:sldId id="411" r:id="rId16"/>
    <p:sldId id="412" r:id="rId17"/>
    <p:sldId id="413" r:id="rId18"/>
    <p:sldId id="414" r:id="rId19"/>
    <p:sldId id="415" r:id="rId20"/>
    <p:sldId id="416" r:id="rId21"/>
    <p:sldId id="417" r:id="rId22"/>
    <p:sldId id="418" r:id="rId23"/>
    <p:sldId id="419" r:id="rId24"/>
    <p:sldId id="420" r:id="rId25"/>
    <p:sldId id="421" r:id="rId26"/>
    <p:sldId id="422" r:id="rId27"/>
    <p:sldId id="423" r:id="rId28"/>
    <p:sldId id="424" r:id="rId29"/>
    <p:sldId id="425" r:id="rId30"/>
    <p:sldId id="426" r:id="rId31"/>
    <p:sldId id="427" r:id="rId32"/>
    <p:sldId id="428" r:id="rId33"/>
    <p:sldId id="429" r:id="rId34"/>
    <p:sldId id="430" r:id="rId35"/>
    <p:sldId id="431" r:id="rId36"/>
    <p:sldId id="432" r:id="rId37"/>
    <p:sldId id="433" r:id="rId38"/>
    <p:sldId id="434" r:id="rId39"/>
    <p:sldId id="435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84698" autoAdjust="0"/>
  </p:normalViewPr>
  <p:slideViewPr>
    <p:cSldViewPr>
      <p:cViewPr>
        <p:scale>
          <a:sx n="64" d="100"/>
          <a:sy n="64" d="100"/>
        </p:scale>
        <p:origin x="-1470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0" y="70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8141C-1FE4-4D87-B00D-6A681C6ABDAB}" type="datetimeFigureOut">
              <a:rPr lang="en-IN" smtClean="0"/>
              <a:t>13-01-2022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97293-404B-44E7-8FF7-D9A57321E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7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0DCD-4B35-41B5-9D33-ACFB34421816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702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F6FE439-C49D-4EC1-BB5F-F12E4768289D}" type="datetime1">
              <a:rPr lang="en-US">
                <a:solidFill>
                  <a:prstClr val="black"/>
                </a:solidFill>
              </a:rPr>
              <a:pPr/>
              <a:t>1/13/2022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641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74D2745-A1BB-4740-B2A6-77A91BD6B24F}" type="datetime1">
              <a:rPr lang="en-US">
                <a:solidFill>
                  <a:prstClr val="black"/>
                </a:solidFill>
              </a:rPr>
              <a:pPr/>
              <a:t>1/13/2022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044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6D82B56-AE6E-4339-A450-F4754EE48308}" type="datetime1">
              <a:rPr lang="en-US">
                <a:solidFill>
                  <a:prstClr val="black"/>
                </a:solidFill>
              </a:rPr>
              <a:pPr/>
              <a:t>1/13/2022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579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DE04EE8-9791-44D9-8C72-CADA01B0B9BA}" type="datetime1">
              <a:rPr lang="en-US">
                <a:solidFill>
                  <a:prstClr val="black"/>
                </a:solidFill>
              </a:rPr>
              <a:pPr/>
              <a:t>1/13/2022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65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2754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4195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Copyright © 2009 Addison-Wesley. All rights reserved.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1-</a:t>
            </a:r>
            <a:fld id="{2720CEF3-E9D1-4755-A08F-1B10BC3280D2}" type="slidenum">
              <a:rPr lang="en-US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705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539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886200"/>
            <a:ext cx="7086600" cy="1752600"/>
          </a:xfrm>
          <a:prstGeom prst="rect">
            <a:avLst/>
          </a:prstGeom>
        </p:spPr>
        <p:txBody>
          <a:bodyPr/>
          <a:lstStyle>
            <a:lvl1pPr marL="0" indent="0">
              <a:buFont typeface="Symbol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362155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74E0460-F78B-4751-ACD5-CB1FA823892D}" type="datetime1">
              <a:rPr lang="en-US">
                <a:solidFill>
                  <a:prstClr val="black"/>
                </a:solidFill>
              </a:rPr>
              <a:pPr/>
              <a:t>1/13/2022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728983" y="132462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buFont typeface="Courier New" panose="02070309020205020404" pitchFamily="49" charset="0"/>
              <a:buChar char="o"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indent="-137160">
              <a:buFont typeface="Calibri" panose="020F0502020204030204" pitchFamily="34" charset="0"/>
              <a:buChar char="−"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8043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7CA7694-521A-450C-9D96-31F4F6DC37F1}" type="datetime1">
              <a:rPr lang="en-US">
                <a:solidFill>
                  <a:prstClr val="black"/>
                </a:solidFill>
              </a:rPr>
              <a:pPr/>
              <a:t>1/13/2022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rgbClr val="930B0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buFont typeface="Courier New" panose="02070309020205020404" pitchFamily="49" charset="0"/>
              <a:buChar char="o"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indent="-137160">
              <a:buFont typeface="Calibri" panose="020F0502020204030204" pitchFamily="34" charset="0"/>
              <a:buChar char="−"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1365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7876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rgbClr val="930B0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70" y="1189973"/>
            <a:ext cx="8248389" cy="489930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>
              <a:buClr>
                <a:schemeClr val="accent2">
                  <a:lumMod val="75000"/>
                </a:schemeClr>
              </a:buClr>
              <a:buSzPct val="70000"/>
              <a:buFont typeface="Courier New" panose="02070309020205020404" pitchFamily="49" charset="0"/>
              <a:buChar char="o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buClr>
                <a:srgbClr val="8D4427"/>
              </a:buClr>
              <a:buSzPct val="70000"/>
              <a:buFont typeface="Times New Roman" panose="02020603050405020304" pitchFamily="18" charset="0"/>
              <a:buChar char="−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5911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575" y="1606006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3704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3013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3013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C268793-EB06-4C2E-A344-050FACD6263B}" type="datetime1">
              <a:rPr lang="en-US">
                <a:solidFill>
                  <a:prstClr val="black"/>
                </a:solidFill>
              </a:rPr>
              <a:pPr/>
              <a:t>1/13/2022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750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FF30AE1-1730-442F-9262-909CF92DC89A}" type="datetime1">
              <a:rPr lang="en-US">
                <a:solidFill>
                  <a:prstClr val="black"/>
                </a:solidFill>
              </a:rPr>
              <a:pPr/>
              <a:t>1/13/2022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896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ED5625C-EF98-48BD-8FC8-5BF7C67FC7BA}" type="datetime1">
              <a:rPr lang="en-US">
                <a:solidFill>
                  <a:prstClr val="black"/>
                </a:solidFill>
              </a:rPr>
              <a:pPr/>
              <a:t>1/13/2022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43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2647B38-CBE4-43F0-83C7-2BFE19C03D99}" type="datetime1">
              <a:rPr lang="en-US">
                <a:solidFill>
                  <a:prstClr val="black"/>
                </a:solidFill>
              </a:rPr>
              <a:pPr/>
              <a:t>1/13/2022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122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148443" y="294320"/>
            <a:ext cx="6847115" cy="737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 userDrawn="1"/>
        </p:nvSpPr>
        <p:spPr>
          <a:xfrm>
            <a:off x="324390" y="6373654"/>
            <a:ext cx="145596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4A7E44F-68F0-4AA3-A5C8-607811B8945D}" type="datetime1">
              <a:rPr lang="en-US" sz="1400" b="1" smtClea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1/13/2022</a:t>
            </a:fld>
            <a:endParaRPr lang="en-US" sz="1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8"/>
          <p:cNvSpPr txBox="1">
            <a:spLocks/>
          </p:cNvSpPr>
          <p:nvPr userDrawn="1"/>
        </p:nvSpPr>
        <p:spPr>
          <a:xfrm>
            <a:off x="8240198" y="6347051"/>
            <a:ext cx="60143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A8E0CFD-BB30-4A9F-B723-AE1386555E15}" type="slidenum">
              <a:rPr lang="en-US" sz="1400" b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‹#›</a:t>
            </a:fld>
            <a:endParaRPr lang="en-US" sz="1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173929" y="524443"/>
            <a:ext cx="15020" cy="587387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8958782" y="135448"/>
            <a:ext cx="14374" cy="610095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429274" y="135448"/>
            <a:ext cx="853669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 userDrawn="1"/>
        </p:nvCxnSpPr>
        <p:spPr>
          <a:xfrm>
            <a:off x="188949" y="6398315"/>
            <a:ext cx="240325" cy="292996"/>
          </a:xfrm>
          <a:prstGeom prst="curved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 userDrawn="1"/>
        </p:nvCxnSpPr>
        <p:spPr>
          <a:xfrm rot="5400000">
            <a:off x="8611851" y="6330006"/>
            <a:ext cx="454905" cy="267707"/>
          </a:xfrm>
          <a:prstGeom prst="curved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8026AED6-E793-48A3-96AF-36A0D1FE2D7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54" y="135448"/>
            <a:ext cx="425219" cy="67225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98F5ADD7-F579-4B31-B088-24730AEA76C9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429588" y="135448"/>
            <a:ext cx="153343" cy="5305232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8EA3854-8902-4417-899A-DE9CBF528C1A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645" y="6043825"/>
            <a:ext cx="651512" cy="647487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DA3B82F8-7F36-4AE6-A785-76BCA479C67E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" y="6214968"/>
            <a:ext cx="1991676" cy="6638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4987623" y="3550281"/>
            <a:ext cx="385984" cy="62820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 rot="5400000">
            <a:off x="5093663" y="3283949"/>
            <a:ext cx="173904" cy="62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48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6" r:id="rId15"/>
    <p:sldLayoutId id="2147483677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2094" y="1628800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IN" sz="54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Artificial Intelligence</a:t>
            </a:r>
            <a:endParaRPr lang="en-IN" sz="5400" dirty="0">
              <a:solidFill>
                <a:srgbClr val="C00000"/>
              </a:solidFill>
              <a:latin typeface="Marcellus" panose="020E0602050203020307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605" y="4149080"/>
            <a:ext cx="7734334" cy="1752600"/>
          </a:xfrm>
        </p:spPr>
        <p:txBody>
          <a:bodyPr>
            <a:noAutofit/>
          </a:bodyPr>
          <a:lstStyle/>
          <a:p>
            <a:pPr algn="ctr"/>
            <a:r>
              <a:rPr lang="en-I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Assistant </a:t>
            </a: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Professor</a:t>
            </a:r>
          </a:p>
          <a:p>
            <a:pPr algn="ctr"/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Department of </a:t>
            </a:r>
            <a:r>
              <a:rPr lang="en-I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Computer </a:t>
            </a: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Engineering </a:t>
            </a:r>
          </a:p>
          <a:p>
            <a:pPr algn="ctr"/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K. J. Somaiya College of Engineering</a:t>
            </a:r>
          </a:p>
          <a:p>
            <a:pPr algn="ctr"/>
            <a:r>
              <a:rPr lang="en-I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Somaiya </a:t>
            </a:r>
            <a:r>
              <a:rPr lang="en-I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Vidyavihar</a:t>
            </a: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" y="2220"/>
            <a:ext cx="425219" cy="6855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73" y="0"/>
            <a:ext cx="157258" cy="5440680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DA3B82F8-7F36-4AE6-A785-76BCA479C6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" y="2219"/>
            <a:ext cx="1991676" cy="663892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4294967295"/>
          </p:nvPr>
        </p:nvSpPr>
        <p:spPr>
          <a:xfrm>
            <a:off x="3203848" y="587727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fi-FI" dirty="0" smtClean="0"/>
              <a:t>swatimali@somaiya.edu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78768" y="3372901"/>
            <a:ext cx="68120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Ms. Swati Mali</a:t>
            </a:r>
            <a:endParaRPr lang="en-IN" sz="2400" dirty="0">
              <a:solidFill>
                <a:schemeClr val="tx1">
                  <a:lumMod val="85000"/>
                  <a:lumOff val="15000"/>
                </a:schemeClr>
              </a:solidFill>
              <a:latin typeface="Marcellus" panose="020E0602050203020307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153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Title 1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-171400"/>
            <a:ext cx="7239000" cy="1155700"/>
          </a:xfrm>
        </p:spPr>
      </p:pic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115616" y="1600200"/>
            <a:ext cx="7190184" cy="4846638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Introduction to Artificial Intelligence </a:t>
            </a:r>
            <a:endParaRPr lang="en-US" altLang="en-US" dirty="0" smtClean="0"/>
          </a:p>
          <a:p>
            <a:pPr eaLnBrk="1" hangingPunct="1"/>
            <a:r>
              <a:rPr lang="en-US" altLang="en-US" b="1" dirty="0" smtClean="0"/>
              <a:t>Intelligent Agents </a:t>
            </a:r>
            <a:endParaRPr lang="en-US" altLang="en-US" dirty="0" smtClean="0"/>
          </a:p>
          <a:p>
            <a:pPr eaLnBrk="1" hangingPunct="1"/>
            <a:r>
              <a:rPr lang="en-US" altLang="en-US" b="1" dirty="0" smtClean="0"/>
              <a:t>Problem solving </a:t>
            </a:r>
            <a:endParaRPr lang="en-US" altLang="en-US" dirty="0" smtClean="0"/>
          </a:p>
          <a:p>
            <a:pPr eaLnBrk="1" hangingPunct="1"/>
            <a:r>
              <a:rPr lang="en-US" altLang="en-US" b="1" dirty="0" smtClean="0"/>
              <a:t>Knowledge and Reasoning </a:t>
            </a:r>
            <a:endParaRPr lang="en-US" altLang="en-US" dirty="0" smtClean="0"/>
          </a:p>
          <a:p>
            <a:pPr eaLnBrk="1" hangingPunct="1"/>
            <a:r>
              <a:rPr lang="en-US" altLang="en-US" b="1" dirty="0" smtClean="0"/>
              <a:t>Planning and Learning </a:t>
            </a:r>
            <a:endParaRPr lang="en-US" altLang="en-US" dirty="0" smtClean="0"/>
          </a:p>
          <a:p>
            <a:pPr eaLnBrk="1" hangingPunct="1"/>
            <a:r>
              <a:rPr lang="en-US" altLang="en-US" b="1" dirty="0" smtClean="0"/>
              <a:t>Applications: </a:t>
            </a:r>
            <a:r>
              <a:rPr lang="en-US" altLang="en-US" dirty="0" smtClean="0"/>
              <a:t>Natural Language  Processing(NLP), Expert Systems. </a:t>
            </a:r>
          </a:p>
        </p:txBody>
      </p:sp>
    </p:spTree>
    <p:extLst>
      <p:ext uri="{BB962C8B-B14F-4D97-AF65-F5344CB8AC3E}">
        <p14:creationId xmlns:p14="http://schemas.microsoft.com/office/powerpoint/2010/main" val="414023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Title 1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239000" cy="533400"/>
          </a:xfrm>
        </p:spPr>
      </p:pic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839200" cy="502920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en-US" sz="2400" dirty="0" smtClean="0"/>
              <a:t>Study of AI projects 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 smtClean="0"/>
              <a:t>Implementation of family tree PROLOG program using condition-action rules based agent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 smtClean="0"/>
              <a:t>Implementation of PROLOG program to solve a Crime mystery using Goal based agent architecture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 smtClean="0"/>
              <a:t>Implementation of Medical Diagnosis in PROLOG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 smtClean="0"/>
              <a:t>Implementation of uninformed search algorithms – BFS,DFS, DLS for the given problem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 smtClean="0"/>
              <a:t>Implementation of  informed search algorithm(Greedy Best First search/A*)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 smtClean="0"/>
              <a:t>Implementation of alpha-beta pruning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 smtClean="0"/>
              <a:t>Implementation of Constraint Satisfaction Problem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 smtClean="0"/>
              <a:t>Implementation of learning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 smtClean="0"/>
              <a:t>Virtual Labs experiment</a:t>
            </a:r>
          </a:p>
        </p:txBody>
      </p:sp>
    </p:spTree>
    <p:extLst>
      <p:ext uri="{BB962C8B-B14F-4D97-AF65-F5344CB8AC3E}">
        <p14:creationId xmlns:p14="http://schemas.microsoft.com/office/powerpoint/2010/main" val="316133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Title 1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0"/>
            <a:ext cx="7239000" cy="1155700"/>
          </a:xfrm>
        </p:spPr>
      </p:pic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Open book, open to internet test </a:t>
            </a:r>
          </a:p>
          <a:p>
            <a:r>
              <a:rPr lang="en-US" altLang="en-US" dirty="0" smtClean="0"/>
              <a:t>Report on Expert systems</a:t>
            </a:r>
          </a:p>
          <a:p>
            <a:r>
              <a:rPr lang="en-US" altLang="en-US" dirty="0" smtClean="0"/>
              <a:t>Closed book test on </a:t>
            </a:r>
            <a:r>
              <a:rPr lang="en-US" altLang="en-US" smtClean="0"/>
              <a:t>knowledge engineering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6021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Title 1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239000" cy="1155700"/>
          </a:xfrm>
        </p:spPr>
      </p:pic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PROLOG </a:t>
            </a:r>
          </a:p>
          <a:p>
            <a:pPr lvl="1" eaLnBrk="1" hangingPunct="1"/>
            <a:r>
              <a:rPr lang="en-US" altLang="en-US" dirty="0" err="1" smtClean="0"/>
              <a:t>PROgramming</a:t>
            </a:r>
            <a:r>
              <a:rPr lang="en-US" altLang="en-US" dirty="0" smtClean="0"/>
              <a:t> in </a:t>
            </a:r>
            <a:r>
              <a:rPr lang="en-US" altLang="en-US" dirty="0" err="1" smtClean="0"/>
              <a:t>LOGic</a:t>
            </a:r>
            <a:endParaRPr lang="en-US" altLang="en-US" dirty="0" smtClean="0"/>
          </a:p>
          <a:p>
            <a:pPr eaLnBrk="1" hangingPunct="1"/>
            <a:r>
              <a:rPr lang="en-US" altLang="en-US" dirty="0" smtClean="0"/>
              <a:t>JAVA</a:t>
            </a:r>
          </a:p>
          <a:p>
            <a:pPr eaLnBrk="1" hangingPunct="1"/>
            <a:r>
              <a:rPr lang="en-US" altLang="en-US" dirty="0" smtClean="0"/>
              <a:t>LISP </a:t>
            </a:r>
          </a:p>
          <a:p>
            <a:pPr lvl="1" eaLnBrk="1" hangingPunct="1"/>
            <a:r>
              <a:rPr lang="en-US" altLang="en-US" dirty="0" err="1" smtClean="0"/>
              <a:t>LISt</a:t>
            </a:r>
            <a:r>
              <a:rPr lang="en-US" altLang="en-US" dirty="0" smtClean="0"/>
              <a:t> Processing</a:t>
            </a:r>
          </a:p>
        </p:txBody>
      </p:sp>
    </p:spTree>
    <p:extLst>
      <p:ext uri="{BB962C8B-B14F-4D97-AF65-F5344CB8AC3E}">
        <p14:creationId xmlns:p14="http://schemas.microsoft.com/office/powerpoint/2010/main" val="115664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Title 1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239000" cy="533400"/>
          </a:xfrm>
        </p:spPr>
      </p:pic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Stuart Russell and Peter Norvig, “Artificial Intelligence: A Modern Approach” Second Edition, Pearson Publication.</a:t>
            </a:r>
          </a:p>
          <a:p>
            <a:pPr eaLnBrk="1" hangingPunct="1"/>
            <a:r>
              <a:rPr lang="en-US" altLang="en-US" smtClean="0"/>
              <a:t>Allen Rich and Kelvin Knight, “ Artificial Intelligence” , third Edition, TMH</a:t>
            </a:r>
          </a:p>
          <a:p>
            <a:pPr eaLnBrk="1" hangingPunct="1">
              <a:buFont typeface="Wingdings 2" pitchFamily="18" charset="2"/>
              <a:buNone/>
            </a:pPr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  <p:pic>
        <p:nvPicPr>
          <p:cNvPr id="15364" name="Picture 5" descr="C:\Users\Swati\Pictures\Russ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1274763"/>
            <a:ext cx="4835525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6" descr="C:\Users\Swati\Pictures\Artificial-Intelligence-By-Rich-and-Knight-3rd-Edition-Book-978007008770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63" y="1004888"/>
            <a:ext cx="4732337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342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Think-pair-share</a:t>
            </a:r>
          </a:p>
          <a:p>
            <a:r>
              <a:rPr lang="en-US" altLang="en-US" smtClean="0"/>
              <a:t>Flipped classroom</a:t>
            </a:r>
          </a:p>
        </p:txBody>
      </p:sp>
    </p:spTree>
    <p:extLst>
      <p:ext uri="{BB962C8B-B14F-4D97-AF65-F5344CB8AC3E}">
        <p14:creationId xmlns:p14="http://schemas.microsoft.com/office/powerpoint/2010/main" val="400203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HIGH COST OF IMPLEMENTATION</a:t>
            </a:r>
          </a:p>
          <a:p>
            <a:r>
              <a:rPr lang="en-US" dirty="0"/>
              <a:t>CAN’T REPLACE HUMANS</a:t>
            </a:r>
          </a:p>
          <a:p>
            <a:r>
              <a:rPr lang="en-US" dirty="0"/>
              <a:t>DOESN’T IMPROVE WITH EXPERIENCE</a:t>
            </a:r>
          </a:p>
          <a:p>
            <a:r>
              <a:rPr lang="en-US" dirty="0"/>
              <a:t>LACKS CREATIVITY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80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Access to Data</a:t>
            </a:r>
          </a:p>
          <a:p>
            <a:r>
              <a:rPr lang="en-US" b="1" dirty="0"/>
              <a:t>Bias</a:t>
            </a:r>
          </a:p>
          <a:p>
            <a:r>
              <a:rPr lang="en-US" b="1" dirty="0"/>
              <a:t>Computing Time</a:t>
            </a:r>
          </a:p>
          <a:p>
            <a:r>
              <a:rPr lang="en-US" b="1" dirty="0"/>
              <a:t>Cost</a:t>
            </a:r>
          </a:p>
          <a:p>
            <a:r>
              <a:rPr lang="en-US" b="1" dirty="0"/>
              <a:t>Adversarial Attacks</a:t>
            </a:r>
          </a:p>
          <a:p>
            <a:r>
              <a:rPr lang="en-US" b="1" dirty="0"/>
              <a:t>No Consensus on Safety, Ethics, and Privacy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28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Title 1"/>
          <p:cNvPicPr>
            <a:picLocks noGrp="1" noChangeArrowheads="1"/>
          </p:cNvPicPr>
          <p:nvPr>
            <p:ph type="ctr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20700"/>
            <a:ext cx="5118100" cy="2882900"/>
          </a:xfrm>
        </p:spPr>
      </p:pic>
    </p:spTree>
    <p:extLst>
      <p:ext uri="{BB962C8B-B14F-4D97-AF65-F5344CB8AC3E}">
        <p14:creationId xmlns:p14="http://schemas.microsoft.com/office/powerpoint/2010/main" val="4245777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Title 1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4800"/>
            <a:ext cx="6796608" cy="891952"/>
          </a:xfrm>
        </p:spPr>
      </p:pic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700004" y="1556792"/>
            <a:ext cx="8229600" cy="4293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Artificial Intelligence is the study of how to make computers do the things, which at the moment, people do better.</a:t>
            </a:r>
          </a:p>
        </p:txBody>
      </p:sp>
    </p:spTree>
    <p:extLst>
      <p:ext uri="{BB962C8B-B14F-4D97-AF65-F5344CB8AC3E}">
        <p14:creationId xmlns:p14="http://schemas.microsoft.com/office/powerpoint/2010/main" val="370036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31242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675"/>
            <a:ext cx="7239000" cy="5175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Where have you seen AI before?</a:t>
            </a:r>
            <a:endParaRPr lang="en-US" dirty="0"/>
          </a:p>
        </p:txBody>
      </p:sp>
      <p:pic>
        <p:nvPicPr>
          <p:cNvPr id="7174" name="Picture 6" descr="How to code The Transformer in PyTorc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4" y="3621303"/>
            <a:ext cx="5711825" cy="321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40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Title 1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6632"/>
            <a:ext cx="7239000" cy="1155700"/>
          </a:xfrm>
        </p:spPr>
      </p:pic>
      <p:pic>
        <p:nvPicPr>
          <p:cNvPr id="19459" name="Content Placeholder 2"/>
          <p:cNvPicPr>
            <a:picLocks noGrp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584" y="1340768"/>
            <a:ext cx="7277100" cy="4851400"/>
          </a:xfrm>
        </p:spPr>
      </p:pic>
    </p:spTree>
    <p:extLst>
      <p:ext uri="{BB962C8B-B14F-4D97-AF65-F5344CB8AC3E}">
        <p14:creationId xmlns:p14="http://schemas.microsoft.com/office/powerpoint/2010/main" val="346226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Title 1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239000" cy="1155700"/>
          </a:xfrm>
        </p:spPr>
      </p:pic>
      <p:pic>
        <p:nvPicPr>
          <p:cNvPr id="20483" name="Content Placeholder 2"/>
          <p:cNvPicPr>
            <a:picLocks noGrp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100" y="1600200"/>
            <a:ext cx="7277100" cy="4851400"/>
          </a:xfrm>
        </p:spPr>
      </p:pic>
    </p:spTree>
    <p:extLst>
      <p:ext uri="{BB962C8B-B14F-4D97-AF65-F5344CB8AC3E}">
        <p14:creationId xmlns:p14="http://schemas.microsoft.com/office/powerpoint/2010/main" val="165831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Title 1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239000" cy="1155700"/>
          </a:xfrm>
        </p:spPr>
      </p:pic>
      <p:pic>
        <p:nvPicPr>
          <p:cNvPr id="21507" name="Content Placeholder 2"/>
          <p:cNvPicPr>
            <a:picLocks noGrp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100" y="1600200"/>
            <a:ext cx="7277100" cy="4851400"/>
          </a:xfrm>
        </p:spPr>
      </p:pic>
    </p:spTree>
    <p:extLst>
      <p:ext uri="{BB962C8B-B14F-4D97-AF65-F5344CB8AC3E}">
        <p14:creationId xmlns:p14="http://schemas.microsoft.com/office/powerpoint/2010/main" val="71021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Rectangle 2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239000" cy="1155700"/>
          </a:xfrm>
        </p:spPr>
      </p:pic>
      <p:sp>
        <p:nvSpPr>
          <p:cNvPr id="22531" name="Rectangle 3"/>
          <p:cNvSpPr>
            <a:spLocks noGrp="1"/>
          </p:cNvSpPr>
          <p:nvPr>
            <p:ph idx="1"/>
          </p:nvPr>
        </p:nvSpPr>
        <p:spPr>
          <a:xfrm>
            <a:off x="1219200" y="1600200"/>
            <a:ext cx="65532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mtClean="0"/>
              <a:t>1. Systems that think like humans.</a:t>
            </a:r>
          </a:p>
          <a:p>
            <a:pPr eaLnBrk="1" hangingPunct="1">
              <a:buFontTx/>
              <a:buNone/>
            </a:pPr>
            <a:r>
              <a:rPr lang="en-US" altLang="en-US" smtClean="0"/>
              <a:t>2. Systems that think rationally.</a:t>
            </a:r>
          </a:p>
          <a:p>
            <a:pPr eaLnBrk="1" hangingPunct="1">
              <a:buFontTx/>
              <a:buNone/>
            </a:pPr>
            <a:r>
              <a:rPr lang="en-US" altLang="en-US" smtClean="0"/>
              <a:t>3. Systems that act like humans</a:t>
            </a:r>
          </a:p>
          <a:p>
            <a:pPr eaLnBrk="1" hangingPunct="1">
              <a:buFontTx/>
              <a:buNone/>
            </a:pPr>
            <a:r>
              <a:rPr lang="en-US" altLang="en-US" smtClean="0"/>
              <a:t>4. Systems that act rationally</a:t>
            </a:r>
          </a:p>
        </p:txBody>
      </p:sp>
    </p:spTree>
    <p:extLst>
      <p:ext uri="{BB962C8B-B14F-4D97-AF65-F5344CB8AC3E}">
        <p14:creationId xmlns:p14="http://schemas.microsoft.com/office/powerpoint/2010/main" val="207694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9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3555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8913" y="2438400"/>
            <a:ext cx="8713787" cy="2971800"/>
          </a:xfrm>
          <a:noFill/>
        </p:spPr>
      </p:pic>
    </p:spTree>
    <p:extLst>
      <p:ext uri="{BB962C8B-B14F-4D97-AF65-F5344CB8AC3E}">
        <p14:creationId xmlns:p14="http://schemas.microsoft.com/office/powerpoint/2010/main" val="361264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Rectangle 2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239000" cy="1155700"/>
          </a:xfrm>
        </p:spPr>
      </p:pic>
      <p:sp>
        <p:nvSpPr>
          <p:cNvPr id="24579" name="Rectangle 3"/>
          <p:cNvSpPr>
            <a:spLocks noGrp="1"/>
          </p:cNvSpPr>
          <p:nvPr>
            <p:ph idx="1"/>
          </p:nvPr>
        </p:nvSpPr>
        <p:spPr>
          <a:xfrm>
            <a:off x="1219200" y="1600200"/>
            <a:ext cx="6934200" cy="47244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Automation of activities that we associate with human thinking</a:t>
            </a:r>
          </a:p>
          <a:p>
            <a:pPr eaLnBrk="1" hangingPunct="1"/>
            <a:r>
              <a:rPr lang="en-US" altLang="en-US" dirty="0" smtClean="0"/>
              <a:t>Two ways</a:t>
            </a:r>
          </a:p>
          <a:p>
            <a:pPr lvl="1"/>
            <a:r>
              <a:rPr lang="en-US" altLang="en-US" sz="2500" dirty="0" smtClean="0"/>
              <a:t>Through introspection-trying to catch our own thoughts as </a:t>
            </a:r>
            <a:r>
              <a:rPr lang="en-US" altLang="en-US" sz="2800" dirty="0" smtClean="0"/>
              <a:t>they go by</a:t>
            </a:r>
          </a:p>
          <a:p>
            <a:pPr lvl="1"/>
            <a:r>
              <a:rPr lang="en-US" altLang="en-US" sz="2800" dirty="0" smtClean="0"/>
              <a:t>Through psychological experiments</a:t>
            </a:r>
          </a:p>
          <a:p>
            <a:r>
              <a:rPr lang="en-US" altLang="en-US" sz="3100" dirty="0" smtClean="0"/>
              <a:t>Argument: An algorithm performs well on a task and  it is </a:t>
            </a:r>
            <a:r>
              <a:rPr lang="en-US" altLang="en-US" sz="3100" i="1" u="sng" dirty="0" smtClean="0"/>
              <a:t>therefore</a:t>
            </a:r>
            <a:r>
              <a:rPr lang="en-US" altLang="en-US" sz="3100" i="1" dirty="0" smtClean="0"/>
              <a:t> </a:t>
            </a:r>
            <a:r>
              <a:rPr lang="en-US" altLang="en-US" sz="3100" dirty="0" smtClean="0"/>
              <a:t>a good model </a:t>
            </a:r>
            <a:r>
              <a:rPr lang="en-US" altLang="en-US" sz="3200" dirty="0" smtClean="0"/>
              <a:t>of human performance, or vice versa.</a:t>
            </a:r>
            <a:endParaRPr lang="en-US" altLang="en-US" sz="3100" dirty="0" smtClean="0"/>
          </a:p>
          <a:p>
            <a:pPr lvl="1"/>
            <a:endParaRPr lang="en-US" altLang="en-US" sz="2800" dirty="0" smtClean="0"/>
          </a:p>
          <a:p>
            <a:pPr lvl="1"/>
            <a:endParaRPr lang="en-US" altLang="en-US" dirty="0" smtClean="0"/>
          </a:p>
          <a:p>
            <a:pPr eaLnBrk="1" hangingPunct="1">
              <a:buFont typeface="Wingdings 2" pitchFamily="18" charset="2"/>
              <a:buNone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010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Rectangle 2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8839200" cy="1155700"/>
          </a:xfrm>
        </p:spPr>
      </p:pic>
      <p:sp>
        <p:nvSpPr>
          <p:cNvPr id="25603" name="Rectangle 3"/>
          <p:cNvSpPr>
            <a:spLocks noGrp="1"/>
          </p:cNvSpPr>
          <p:nvPr>
            <p:ph idx="1"/>
          </p:nvPr>
        </p:nvSpPr>
        <p:spPr>
          <a:xfrm>
            <a:off x="1219200" y="1600200"/>
            <a:ext cx="7086600" cy="4953000"/>
          </a:xfrm>
        </p:spPr>
        <p:txBody>
          <a:bodyPr/>
          <a:lstStyle/>
          <a:p>
            <a:pPr eaLnBrk="1" hangingPunct="1"/>
            <a:r>
              <a:rPr lang="en-US" altLang="en-US" smtClean="0"/>
              <a:t>Study of enabling computers to do the things which require human intelligence.</a:t>
            </a:r>
          </a:p>
          <a:p>
            <a:pPr eaLnBrk="1" hangingPunct="1"/>
            <a:r>
              <a:rPr lang="en-US" altLang="en-US" smtClean="0"/>
              <a:t>The machine must have</a:t>
            </a:r>
          </a:p>
          <a:p>
            <a:pPr lvl="1" eaLnBrk="1" hangingPunct="1"/>
            <a:r>
              <a:rPr lang="en-US" altLang="en-US" smtClean="0"/>
              <a:t>natural language processing</a:t>
            </a:r>
          </a:p>
          <a:p>
            <a:pPr lvl="1" eaLnBrk="1" hangingPunct="1"/>
            <a:r>
              <a:rPr lang="en-US" altLang="en-US" smtClean="0"/>
              <a:t>knowledge representation</a:t>
            </a:r>
          </a:p>
          <a:p>
            <a:pPr lvl="1" eaLnBrk="1" hangingPunct="1"/>
            <a:r>
              <a:rPr lang="en-US" altLang="en-US" smtClean="0"/>
              <a:t>automated reasoning</a:t>
            </a:r>
          </a:p>
          <a:p>
            <a:pPr lvl="1" eaLnBrk="1" hangingPunct="1"/>
            <a:r>
              <a:rPr lang="en-US" altLang="en-US" smtClean="0"/>
              <a:t>machine learning</a:t>
            </a:r>
          </a:p>
          <a:p>
            <a:pPr lvl="1"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Total Turing Test</a:t>
            </a:r>
          </a:p>
          <a:p>
            <a:pPr lvl="2" eaLnBrk="1" hangingPunct="1"/>
            <a:r>
              <a:rPr lang="en-US" altLang="en-US" smtClean="0"/>
              <a:t>computer vision </a:t>
            </a:r>
          </a:p>
          <a:p>
            <a:pPr lvl="2" eaLnBrk="1" hangingPunct="1"/>
            <a:r>
              <a:rPr lang="en-US" altLang="en-US" smtClean="0"/>
              <a:t>robotics</a:t>
            </a:r>
          </a:p>
        </p:txBody>
      </p:sp>
    </p:spTree>
    <p:extLst>
      <p:ext uri="{BB962C8B-B14F-4D97-AF65-F5344CB8AC3E}">
        <p14:creationId xmlns:p14="http://schemas.microsoft.com/office/powerpoint/2010/main" val="412859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Title 1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239000" cy="1155700"/>
          </a:xfrm>
        </p:spPr>
      </p:pic>
      <p:sp>
        <p:nvSpPr>
          <p:cNvPr id="3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Proposed by</a:t>
            </a:r>
            <a:r>
              <a:rPr lang="en-US" b="1" dirty="0"/>
              <a:t> </a:t>
            </a:r>
            <a:r>
              <a:rPr lang="en-US" dirty="0"/>
              <a:t>Aristotle (384-322 B.C.)</a:t>
            </a:r>
            <a:endParaRPr lang="en-US" b="1" dirty="0"/>
          </a:p>
          <a:p>
            <a:pPr>
              <a:defRPr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Syllogisms</a:t>
            </a:r>
            <a:r>
              <a:rPr lang="en-US" b="1" dirty="0"/>
              <a:t> </a:t>
            </a:r>
            <a:r>
              <a:rPr lang="en-US" dirty="0"/>
              <a:t>provides patterns for argument structures that always yield correct conclusions when given correct premises</a:t>
            </a:r>
          </a:p>
          <a:p>
            <a:pPr>
              <a:defRPr/>
            </a:pPr>
            <a:r>
              <a:rPr lang="en-US" dirty="0"/>
              <a:t>Emphasis is on correct inferences</a:t>
            </a:r>
          </a:p>
        </p:txBody>
      </p:sp>
    </p:spTree>
    <p:extLst>
      <p:ext uri="{BB962C8B-B14F-4D97-AF65-F5344CB8AC3E}">
        <p14:creationId xmlns:p14="http://schemas.microsoft.com/office/powerpoint/2010/main" val="233617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Title 1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0"/>
            <a:ext cx="7239000" cy="1155700"/>
          </a:xfrm>
        </p:spPr>
      </p:pic>
      <p:sp>
        <p:nvSpPr>
          <p:cNvPr id="3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Problems:</a:t>
            </a:r>
          </a:p>
          <a:p>
            <a:pPr lvl="1">
              <a:defRPr/>
            </a:pPr>
            <a:r>
              <a:rPr lang="en-US" sz="2800" dirty="0"/>
              <a:t>Its difficult to represent informal and uncertain knowledge in formal terms required by logical notation</a:t>
            </a:r>
          </a:p>
          <a:p>
            <a:pPr lvl="1">
              <a:defRPr/>
            </a:pPr>
            <a:r>
              <a:rPr lang="en-US" sz="2800" dirty="0" smtClean="0"/>
              <a:t>There is </a:t>
            </a:r>
            <a:r>
              <a:rPr lang="en-US" sz="2800" dirty="0"/>
              <a:t>a big difference between being able to solve a problem "in principle" and doing so in practice (</a:t>
            </a:r>
            <a:r>
              <a:rPr lang="en-US" sz="1800" dirty="0"/>
              <a:t>few facts may exhaust all computational power</a:t>
            </a:r>
            <a:r>
              <a:rPr lang="en-US" sz="2800" dirty="0"/>
              <a:t>)</a:t>
            </a:r>
            <a:endParaRPr lang="en-US" dirty="0"/>
          </a:p>
          <a:p>
            <a:pPr marL="0" indent="0">
              <a:buFont typeface="Wingdings 2" pitchFamily="18" charset="2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47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Title 1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304800"/>
            <a:ext cx="9004300" cy="1155700"/>
          </a:xfrm>
        </p:spPr>
      </p:pic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539552" y="1600200"/>
            <a:ext cx="7690048" cy="4846638"/>
          </a:xfrm>
        </p:spPr>
        <p:txBody>
          <a:bodyPr>
            <a:normAutofit lnSpcReduction="10000"/>
          </a:bodyPr>
          <a:lstStyle/>
          <a:p>
            <a:r>
              <a:rPr lang="en-US" altLang="en-US" dirty="0" smtClean="0"/>
              <a:t>Agent and Rational agent</a:t>
            </a:r>
          </a:p>
          <a:p>
            <a:r>
              <a:rPr lang="en-US" altLang="en-US" dirty="0" smtClean="0"/>
              <a:t>Involves correct inferences as thinking rationally</a:t>
            </a:r>
          </a:p>
          <a:p>
            <a:r>
              <a:rPr lang="en-US" altLang="en-US" dirty="0" smtClean="0"/>
              <a:t>Can suggest actions wherein no correct provably actions can be defined</a:t>
            </a:r>
          </a:p>
          <a:p>
            <a:r>
              <a:rPr lang="en-IN" altLang="en-US" dirty="0" smtClean="0"/>
              <a:t>Has ability to represent knowledge and reason with it to reach good decisions in a wide variety of situations</a:t>
            </a:r>
          </a:p>
          <a:p>
            <a:r>
              <a:rPr lang="en-IN" altLang="en-US" dirty="0" smtClean="0"/>
              <a:t>more general than the "laws of thought" approach</a:t>
            </a:r>
          </a:p>
          <a:p>
            <a:r>
              <a:rPr lang="en-IN" altLang="en-US" dirty="0" smtClean="0"/>
              <a:t>it is more amenable to scientific development than are approaches based on human behaviour or human thought</a:t>
            </a:r>
            <a:endParaRPr lang="en-US" altLang="en-US" dirty="0" smtClean="0"/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573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09" y="836712"/>
            <a:ext cx="4340291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20675"/>
            <a:ext cx="7239000" cy="5175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Where have you seen AI before?</a:t>
            </a:r>
            <a:endParaRPr lang="en-US" dirty="0"/>
          </a:p>
        </p:txBody>
      </p:sp>
      <p:pic>
        <p:nvPicPr>
          <p:cNvPr id="51204" name="Picture 4" descr="Shalu Robot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412776"/>
            <a:ext cx="2590800" cy="302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52327"/>
            <a:ext cx="4648200" cy="2613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881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Title 3"/>
          <p:cNvPicPr>
            <a:picLocks noGrp="1" noChangeArrowheads="1"/>
          </p:cNvPicPr>
          <p:nvPr>
            <p:ph type="ctr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20700"/>
            <a:ext cx="5118100" cy="2882900"/>
          </a:xfrm>
        </p:spPr>
      </p:pic>
      <p:sp>
        <p:nvSpPr>
          <p:cNvPr id="29699" name="Subtitle 4"/>
          <p:cNvSpPr>
            <a:spLocks noGrp="1"/>
          </p:cNvSpPr>
          <p:nvPr>
            <p:ph type="subTitle" idx="1"/>
          </p:nvPr>
        </p:nvSpPr>
        <p:spPr>
          <a:xfrm>
            <a:off x="3354388" y="3540125"/>
            <a:ext cx="5114925" cy="1101725"/>
          </a:xfrm>
        </p:spPr>
        <p:txBody>
          <a:bodyPr/>
          <a:lstStyle/>
          <a:p>
            <a:r>
              <a:rPr lang="en-US" altLang="en-US" smtClean="0"/>
              <a:t>FIRST-ORDER Logic Language</a:t>
            </a:r>
          </a:p>
        </p:txBody>
      </p:sp>
    </p:spTree>
    <p:extLst>
      <p:ext uri="{BB962C8B-B14F-4D97-AF65-F5344CB8AC3E}">
        <p14:creationId xmlns:p14="http://schemas.microsoft.com/office/powerpoint/2010/main" val="29135456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Title 1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239000" cy="1155700"/>
          </a:xfrm>
        </p:spPr>
      </p:pic>
      <p:sp>
        <p:nvSpPr>
          <p:cNvPr id="3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Domains -optional</a:t>
            </a:r>
          </a:p>
          <a:p>
            <a:pPr>
              <a:defRPr/>
            </a:pPr>
            <a:r>
              <a:rPr lang="en-US" dirty="0"/>
              <a:t>Predicates</a:t>
            </a:r>
          </a:p>
          <a:p>
            <a:pPr marL="273050" lvl="1" indent="-27305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r>
              <a:rPr lang="en-US" sz="2600" dirty="0">
                <a:solidFill>
                  <a:schemeClr val="tx1"/>
                </a:solidFill>
              </a:rPr>
              <a:t>Clauses</a:t>
            </a:r>
          </a:p>
          <a:p>
            <a:pPr lvl="1">
              <a:defRPr/>
            </a:pPr>
            <a:r>
              <a:rPr lang="en-US" dirty="0"/>
              <a:t>Facts</a:t>
            </a:r>
          </a:p>
          <a:p>
            <a:pPr lvl="1">
              <a:defRPr/>
            </a:pPr>
            <a:r>
              <a:rPr lang="en-US" dirty="0"/>
              <a:t>Rules</a:t>
            </a:r>
          </a:p>
          <a:p>
            <a:pPr>
              <a:defRPr/>
            </a:pPr>
            <a:r>
              <a:rPr lang="en-US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255835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7239000" cy="4846638"/>
          </a:xfrm>
        </p:spPr>
        <p:txBody>
          <a:bodyPr>
            <a:normAutofit lnSpcReduction="10000"/>
          </a:bodyPr>
          <a:lstStyle/>
          <a:p>
            <a:pPr marL="0" indent="0">
              <a:buFont typeface="Wingdings 2" pitchFamily="18" charset="2"/>
              <a:buNone/>
            </a:pPr>
            <a:r>
              <a:rPr lang="en-US" altLang="en-US" smtClean="0"/>
              <a:t>predicates</a:t>
            </a:r>
          </a:p>
          <a:p>
            <a:pPr marL="0" indent="0">
              <a:buFont typeface="Wingdings 2" pitchFamily="18" charset="2"/>
              <a:buNone/>
            </a:pPr>
            <a:r>
              <a:rPr lang="en-US" altLang="en-US" smtClean="0"/>
              <a:t>   likes(symbol,symbol)</a:t>
            </a:r>
          </a:p>
          <a:p>
            <a:pPr marL="0" indent="0">
              <a:buFont typeface="Wingdings 2" pitchFamily="18" charset="2"/>
              <a:buNone/>
            </a:pPr>
            <a:endParaRPr lang="en-US" altLang="en-US" smtClean="0"/>
          </a:p>
          <a:p>
            <a:pPr marL="0" indent="0">
              <a:buFont typeface="Wingdings 2" pitchFamily="18" charset="2"/>
              <a:buNone/>
            </a:pPr>
            <a:r>
              <a:rPr lang="en-US" altLang="en-US" smtClean="0"/>
              <a:t>clauses</a:t>
            </a:r>
          </a:p>
          <a:p>
            <a:pPr marL="0" indent="0">
              <a:buFont typeface="Wingdings 2" pitchFamily="18" charset="2"/>
              <a:buNone/>
            </a:pPr>
            <a:r>
              <a:rPr lang="en-US" altLang="en-US" smtClean="0"/>
              <a:t>   likes(ellen, reading).</a:t>
            </a:r>
          </a:p>
          <a:p>
            <a:pPr marL="0" indent="0">
              <a:buFont typeface="Wingdings 2" pitchFamily="18" charset="2"/>
              <a:buNone/>
            </a:pPr>
            <a:r>
              <a:rPr lang="en-US" altLang="en-US" smtClean="0"/>
              <a:t>   likes(john, computers).</a:t>
            </a:r>
          </a:p>
          <a:p>
            <a:pPr marL="0" indent="0">
              <a:buFont typeface="Wingdings 2" pitchFamily="18" charset="2"/>
              <a:buNone/>
            </a:pPr>
            <a:r>
              <a:rPr lang="en-US" altLang="en-US" smtClean="0"/>
              <a:t>   likes(john, badminton).</a:t>
            </a:r>
          </a:p>
          <a:p>
            <a:pPr marL="0" indent="0">
              <a:buFont typeface="Wingdings 2" pitchFamily="18" charset="2"/>
              <a:buNone/>
            </a:pPr>
            <a:r>
              <a:rPr lang="en-US" altLang="en-US" smtClean="0"/>
              <a:t>   likes(leonard, badminton). </a:t>
            </a:r>
          </a:p>
          <a:p>
            <a:pPr marL="0" indent="0">
              <a:buFont typeface="Wingdings 2" pitchFamily="18" charset="2"/>
              <a:buNone/>
            </a:pPr>
            <a:r>
              <a:rPr lang="en-US" altLang="en-US" smtClean="0"/>
              <a:t>   likes(eric, swimming).</a:t>
            </a:r>
          </a:p>
          <a:p>
            <a:pPr marL="0" indent="0">
              <a:buFont typeface="Wingdings 2" pitchFamily="18" charset="2"/>
              <a:buNone/>
            </a:pPr>
            <a:r>
              <a:rPr lang="en-US" altLang="en-US" smtClean="0"/>
              <a:t>   likes(eric, reading).</a:t>
            </a:r>
          </a:p>
        </p:txBody>
      </p:sp>
    </p:spTree>
    <p:extLst>
      <p:ext uri="{BB962C8B-B14F-4D97-AF65-F5344CB8AC3E}">
        <p14:creationId xmlns:p14="http://schemas.microsoft.com/office/powerpoint/2010/main" val="106162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>
          <a:xfrm>
            <a:off x="1115616" y="457200"/>
            <a:ext cx="6504384" cy="4846638"/>
          </a:xfrm>
        </p:spPr>
        <p:txBody>
          <a:bodyPr>
            <a:normAutofit fontScale="92500" lnSpcReduction="20000"/>
          </a:bodyPr>
          <a:lstStyle/>
          <a:p>
            <a:pPr marL="0" indent="0">
              <a:buFont typeface="Wingdings 2" pitchFamily="18" charset="2"/>
              <a:buNone/>
              <a:defRPr/>
            </a:pPr>
            <a:r>
              <a:rPr lang="en-US" dirty="0"/>
              <a:t>domains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/>
              <a:t>name, sport=symbol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/>
              <a:t>predicates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/>
              <a:t>   likes(name, sport)</a:t>
            </a:r>
          </a:p>
          <a:p>
            <a:pPr marL="0" indent="0">
              <a:buFont typeface="Wingdings 2" pitchFamily="18" charset="2"/>
              <a:buNone/>
              <a:defRPr/>
            </a:pPr>
            <a:endParaRPr lang="en-US" dirty="0"/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/>
              <a:t>clauses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/>
              <a:t>   likes(</a:t>
            </a:r>
            <a:r>
              <a:rPr lang="en-US" dirty="0" err="1"/>
              <a:t>ellen</a:t>
            </a:r>
            <a:r>
              <a:rPr lang="en-US" dirty="0"/>
              <a:t>, tennis).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/>
              <a:t>   likes(john, football).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/>
              <a:t>   likes(tom, baseball).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/>
              <a:t>   likes(</a:t>
            </a:r>
            <a:r>
              <a:rPr lang="en-US" dirty="0" err="1"/>
              <a:t>eric</a:t>
            </a:r>
            <a:r>
              <a:rPr lang="en-US" dirty="0"/>
              <a:t>, swimming).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/>
              <a:t>   likes(mark, tennis).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/>
              <a:t>   likes(bill, Activity) if likes(tom, Activity).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5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IN" dirty="0"/>
              <a:t>rules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Difference between predicates and clauses</a:t>
            </a:r>
          </a:p>
          <a:p>
            <a:pPr lvl="1"/>
            <a:r>
              <a:rPr lang="en-IN" altLang="en-US" smtClean="0"/>
              <a:t>likes(person, sports)</a:t>
            </a:r>
          </a:p>
          <a:p>
            <a:pPr lvl="1"/>
            <a:r>
              <a:rPr lang="en-IN" altLang="en-US" smtClean="0"/>
              <a:t>likes(ram, tennis).</a:t>
            </a:r>
          </a:p>
          <a:p>
            <a:r>
              <a:rPr lang="en-IN" altLang="en-US" smtClean="0"/>
              <a:t>Capitalization and free variables</a:t>
            </a:r>
          </a:p>
          <a:p>
            <a:r>
              <a:rPr lang="en-IN" altLang="en-US" smtClean="0"/>
              <a:t>Clauses of same Predicates should be grouped together</a:t>
            </a:r>
          </a:p>
          <a:p>
            <a:r>
              <a:rPr lang="en-IN" altLang="en-US" smtClean="0"/>
              <a:t>No nesting of predicates</a:t>
            </a:r>
          </a:p>
          <a:p>
            <a:pPr lvl="1"/>
            <a:r>
              <a:rPr lang="en-IN" altLang="en-US" smtClean="0"/>
              <a:t>Father(dashrath,father(kush)).</a:t>
            </a:r>
          </a:p>
        </p:txBody>
      </p:sp>
    </p:spTree>
    <p:extLst>
      <p:ext uri="{BB962C8B-B14F-4D97-AF65-F5344CB8AC3E}">
        <p14:creationId xmlns:p14="http://schemas.microsoft.com/office/powerpoint/2010/main" val="400942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Title 1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239000" cy="1155700"/>
          </a:xfrm>
        </p:spPr>
      </p:pic>
      <p:pic>
        <p:nvPicPr>
          <p:cNvPr id="3481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2057400"/>
            <a:ext cx="5130800" cy="3886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45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Content Placeholder 2"/>
          <p:cNvSpPr>
            <a:spLocks noGrp="1"/>
          </p:cNvSpPr>
          <p:nvPr>
            <p:ph idx="1"/>
          </p:nvPr>
        </p:nvSpPr>
        <p:spPr>
          <a:xfrm>
            <a:off x="533400" y="838200"/>
            <a:ext cx="7239000" cy="4846638"/>
          </a:xfrm>
        </p:spPr>
        <p:txBody>
          <a:bodyPr>
            <a:normAutofit lnSpcReduction="10000"/>
          </a:bodyPr>
          <a:lstStyle/>
          <a:p>
            <a:pPr marL="0" indent="0">
              <a:buFont typeface="Wingdings 2" pitchFamily="18" charset="2"/>
              <a:buNone/>
            </a:pPr>
            <a:r>
              <a:rPr lang="en-US" altLang="en-US" smtClean="0"/>
              <a:t>domains</a:t>
            </a:r>
          </a:p>
          <a:p>
            <a:pPr marL="0" indent="0">
              <a:buFont typeface="Wingdings 2" pitchFamily="18" charset="2"/>
              <a:buNone/>
            </a:pPr>
            <a:r>
              <a:rPr lang="en-US" altLang="en-US" smtClean="0"/>
              <a:t>   product, sum = integer</a:t>
            </a:r>
          </a:p>
          <a:p>
            <a:pPr marL="0" indent="0">
              <a:buFont typeface="Wingdings 2" pitchFamily="18" charset="2"/>
              <a:buNone/>
            </a:pPr>
            <a:endParaRPr lang="en-US" altLang="en-US" smtClean="0"/>
          </a:p>
          <a:p>
            <a:pPr marL="0" indent="0">
              <a:buFont typeface="Wingdings 2" pitchFamily="18" charset="2"/>
              <a:buNone/>
            </a:pPr>
            <a:r>
              <a:rPr lang="en-US" altLang="en-US" smtClean="0"/>
              <a:t>predicates</a:t>
            </a:r>
          </a:p>
          <a:p>
            <a:pPr marL="0" indent="0">
              <a:buFont typeface="Wingdings 2" pitchFamily="18" charset="2"/>
              <a:buNone/>
            </a:pPr>
            <a:r>
              <a:rPr lang="en-US" altLang="en-US" smtClean="0"/>
              <a:t>   add_em_up(sum, sum, sum)</a:t>
            </a:r>
          </a:p>
          <a:p>
            <a:pPr marL="0" indent="0">
              <a:buFont typeface="Wingdings 2" pitchFamily="18" charset="2"/>
              <a:buNone/>
            </a:pPr>
            <a:r>
              <a:rPr lang="en-US" altLang="en-US" smtClean="0"/>
              <a:t>   multiply_em(product, product, product)</a:t>
            </a:r>
          </a:p>
          <a:p>
            <a:pPr marL="0" indent="0">
              <a:buFont typeface="Wingdings 2" pitchFamily="18" charset="2"/>
              <a:buNone/>
            </a:pPr>
            <a:endParaRPr lang="en-US" altLang="en-US" smtClean="0"/>
          </a:p>
          <a:p>
            <a:pPr marL="0" indent="0">
              <a:buFont typeface="Wingdings 2" pitchFamily="18" charset="2"/>
              <a:buNone/>
            </a:pPr>
            <a:r>
              <a:rPr lang="en-US" altLang="en-US" smtClean="0"/>
              <a:t>clauses</a:t>
            </a:r>
          </a:p>
          <a:p>
            <a:pPr marL="0" indent="0">
              <a:buFont typeface="Wingdings 2" pitchFamily="18" charset="2"/>
              <a:buNone/>
            </a:pPr>
            <a:r>
              <a:rPr lang="en-US" altLang="en-US" smtClean="0"/>
              <a:t>   add_em_up(X, Y, Sum) :- Sum = X + Y.</a:t>
            </a:r>
          </a:p>
          <a:p>
            <a:pPr marL="0" indent="0">
              <a:buFont typeface="Wingdings 2" pitchFamily="18" charset="2"/>
              <a:buNone/>
            </a:pPr>
            <a:r>
              <a:rPr lang="en-US" altLang="en-US" smtClean="0"/>
              <a:t>   multiply_em(X, Y, Product) :- Product = X * Y.</a:t>
            </a:r>
          </a:p>
        </p:txBody>
      </p:sp>
    </p:spTree>
    <p:extLst>
      <p:ext uri="{BB962C8B-B14F-4D97-AF65-F5344CB8AC3E}">
        <p14:creationId xmlns:p14="http://schemas.microsoft.com/office/powerpoint/2010/main" val="8999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Title 1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239000" cy="1155700"/>
          </a:xfrm>
        </p:spPr>
      </p:pic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8637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533400"/>
            <a:ext cx="7239000" cy="4846638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Rule base Vs knowledgebase programming (C/Java Vs Prolog/LISP)</a:t>
            </a:r>
          </a:p>
          <a:p>
            <a:pPr marL="0" indent="0">
              <a:buFont typeface="Wingdings 2" pitchFamily="18" charset="2"/>
              <a:buNone/>
              <a:defRPr/>
            </a:pPr>
            <a:endParaRPr lang="en-US" altLang="en-US" dirty="0"/>
          </a:p>
        </p:txBody>
      </p:sp>
      <p:graphicFrame>
        <p:nvGraphicFramePr>
          <p:cNvPr id="3" name="Table 2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314510"/>
              </p:ext>
            </p:extLst>
          </p:nvPr>
        </p:nvGraphicFramePr>
        <p:xfrm>
          <a:off x="827584" y="1484784"/>
          <a:ext cx="7924800" cy="5180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957">
                  <a:extLst>
                    <a:ext uri="{9D8B030D-6E8A-4147-A177-3AD203B41FA5}"/>
                  </a:extLst>
                </a:gridCol>
                <a:gridCol w="2547257">
                  <a:extLst>
                    <a:ext uri="{9D8B030D-6E8A-4147-A177-3AD203B41FA5}"/>
                  </a:extLst>
                </a:gridCol>
                <a:gridCol w="3325586">
                  <a:extLst>
                    <a:ext uri="{9D8B030D-6E8A-4147-A177-3AD203B41FA5}"/>
                  </a:extLst>
                </a:gridCol>
              </a:tblGrid>
              <a:tr h="450454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Rule Based</a:t>
                      </a:r>
                      <a:r>
                        <a:rPr lang="en-US" sz="1800" baseline="0" dirty="0"/>
                        <a:t> System</a:t>
                      </a:r>
                      <a:endParaRPr lang="en-US" sz="1800" dirty="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Knowledge Based  System</a:t>
                      </a:r>
                    </a:p>
                  </a:txBody>
                  <a:tcPr marT="45721" marB="45721"/>
                </a:tc>
                <a:extLst>
                  <a:ext uri="{0D108BD9-81ED-4DB2-BD59-A6C34878D82A}"/>
                </a:extLst>
              </a:tr>
              <a:tr h="1110708">
                <a:tc>
                  <a:txBody>
                    <a:bodyPr/>
                    <a:lstStyle/>
                    <a:p>
                      <a:r>
                        <a:rPr lang="en-US" sz="1800" dirty="0"/>
                        <a:t>Can Process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</a:t>
                      </a:r>
                    </a:p>
                    <a:p>
                      <a:r>
                        <a:rPr lang="en-US" sz="1800" dirty="0"/>
                        <a:t>Rules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</a:t>
                      </a:r>
                    </a:p>
                    <a:p>
                      <a:r>
                        <a:rPr lang="en-US" sz="1800" dirty="0"/>
                        <a:t>Rules</a:t>
                      </a:r>
                    </a:p>
                    <a:p>
                      <a:r>
                        <a:rPr lang="en-US" sz="1800" dirty="0"/>
                        <a:t>Knowledge</a:t>
                      </a:r>
                    </a:p>
                  </a:txBody>
                  <a:tcPr marT="45721" marB="45721"/>
                </a:tc>
                <a:extLst>
                  <a:ext uri="{0D108BD9-81ED-4DB2-BD59-A6C34878D82A}"/>
                </a:extLst>
              </a:tr>
              <a:tr h="777495">
                <a:tc>
                  <a:txBody>
                    <a:bodyPr/>
                    <a:lstStyle/>
                    <a:p>
                      <a:r>
                        <a:rPr lang="en-US" sz="1800" dirty="0"/>
                        <a:t>Can Output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Information</a:t>
                      </a:r>
                      <a:endParaRPr lang="en-US" sz="1800" baseline="0" dirty="0"/>
                    </a:p>
                    <a:p>
                      <a:r>
                        <a:rPr lang="en-US" sz="1800" baseline="0" dirty="0"/>
                        <a:t>Decision </a:t>
                      </a:r>
                      <a:endParaRPr lang="en-US" sz="1800" dirty="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Information, Decision, Expert Advice,</a:t>
                      </a:r>
                      <a:r>
                        <a:rPr lang="en-US" sz="1800" baseline="0" dirty="0"/>
                        <a:t> Recommendations</a:t>
                      </a:r>
                      <a:endParaRPr lang="en-US" sz="1800" dirty="0"/>
                    </a:p>
                  </a:txBody>
                  <a:tcPr marT="45721" marB="45721"/>
                </a:tc>
                <a:extLst>
                  <a:ext uri="{0D108BD9-81ED-4DB2-BD59-A6C34878D82A}"/>
                </a:extLst>
              </a:tr>
              <a:tr h="640097">
                <a:tc>
                  <a:txBody>
                    <a:bodyPr/>
                    <a:lstStyle/>
                    <a:p>
                      <a:r>
                        <a:rPr lang="en-US" sz="1800" dirty="0"/>
                        <a:t>Commonly used</a:t>
                      </a:r>
                      <a:r>
                        <a:rPr lang="en-US" sz="1800" baseline="0" dirty="0"/>
                        <a:t> for</a:t>
                      </a:r>
                      <a:endParaRPr lang="en-US" sz="1800" dirty="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Enterprise rules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Domain specific</a:t>
                      </a:r>
                      <a:r>
                        <a:rPr lang="en-US" sz="1800" baseline="0" dirty="0"/>
                        <a:t> rules</a:t>
                      </a:r>
                      <a:endParaRPr lang="en-US" sz="1800" dirty="0"/>
                    </a:p>
                  </a:txBody>
                  <a:tcPr marT="45721" marB="45721"/>
                </a:tc>
                <a:extLst>
                  <a:ext uri="{0D108BD9-81ED-4DB2-BD59-A6C34878D82A}"/>
                </a:extLst>
              </a:tr>
              <a:tr h="640097">
                <a:tc>
                  <a:txBody>
                    <a:bodyPr/>
                    <a:lstStyle/>
                    <a:p>
                      <a:r>
                        <a:rPr lang="en-US" sz="1800" dirty="0"/>
                        <a:t>Ideal for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Simplistic business rules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Complex business rules</a:t>
                      </a:r>
                    </a:p>
                  </a:txBody>
                  <a:tcPr marT="45721" marB="45721"/>
                </a:tc>
                <a:extLst>
                  <a:ext uri="{0D108BD9-81ED-4DB2-BD59-A6C34878D82A}"/>
                </a:extLst>
              </a:tr>
              <a:tr h="1110708">
                <a:tc>
                  <a:txBody>
                    <a:bodyPr/>
                    <a:lstStyle/>
                    <a:p>
                      <a:r>
                        <a:rPr lang="en-US" sz="1800" dirty="0"/>
                        <a:t>Best for these types of applications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Decision</a:t>
                      </a:r>
                      <a:endParaRPr lang="en-US" sz="1800" baseline="0" dirty="0"/>
                    </a:p>
                    <a:p>
                      <a:r>
                        <a:rPr lang="en-US" sz="1800" baseline="0" dirty="0"/>
                        <a:t>Compliance</a:t>
                      </a:r>
                      <a:endParaRPr lang="en-US" sz="1800" dirty="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Advising</a:t>
                      </a:r>
                      <a:r>
                        <a:rPr lang="en-US" sz="1800" baseline="0" dirty="0"/>
                        <a:t>, Product Selection, Recommending, </a:t>
                      </a:r>
                      <a:r>
                        <a:rPr lang="en-US" sz="1800" baseline="0" dirty="0" err="1"/>
                        <a:t>Trubleshooting</a:t>
                      </a:r>
                      <a:endParaRPr lang="en-US" sz="1800" dirty="0"/>
                    </a:p>
                  </a:txBody>
                  <a:tcPr marT="45721" marB="45721"/>
                </a:tc>
                <a:extLst>
                  <a:ext uri="{0D108BD9-81ED-4DB2-BD59-A6C34878D82A}"/>
                </a:extLst>
              </a:tr>
              <a:tr h="450454">
                <a:tc>
                  <a:txBody>
                    <a:bodyPr/>
                    <a:lstStyle/>
                    <a:p>
                      <a:r>
                        <a:rPr lang="en-US" sz="1800" dirty="0"/>
                        <a:t>Domain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Broad</a:t>
                      </a:r>
                      <a:r>
                        <a:rPr lang="en-US" sz="1800" baseline="0" dirty="0"/>
                        <a:t> Logic</a:t>
                      </a:r>
                      <a:endParaRPr lang="en-US" sz="1800" dirty="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Deep Logic</a:t>
                      </a:r>
                    </a:p>
                  </a:txBody>
                  <a:tcPr marT="45721" marB="45721"/>
                </a:tc>
                <a:extLst>
                  <a:ext uri="{0D108BD9-81ED-4DB2-BD59-A6C34878D82A}"/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43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defRPr/>
            </a:pPr>
            <a:r>
              <a:rPr lang="en-US" dirty="0" smtClean="0"/>
              <a:t>Queries?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Thank you!!</a:t>
            </a:r>
            <a:endParaRPr lang="en-US" dirty="0"/>
          </a:p>
        </p:txBody>
      </p:sp>
      <p:sp>
        <p:nvSpPr>
          <p:cNvPr id="38915" name="Text Placeholder 4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4750" cy="742950"/>
          </a:xfrm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4589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20675"/>
            <a:ext cx="7239000" cy="5175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Where have you seen AI before?</a:t>
            </a:r>
            <a:endParaRPr lang="en-US" dirty="0"/>
          </a:p>
        </p:txBody>
      </p:sp>
      <p:pic>
        <p:nvPicPr>
          <p:cNvPr id="634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834887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232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20675"/>
            <a:ext cx="7239000" cy="5175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Where have you seen AI before?</a:t>
            </a:r>
            <a:endParaRPr lang="en-US" dirty="0"/>
          </a:p>
        </p:txBody>
      </p:sp>
      <p:pic>
        <p:nvPicPr>
          <p:cNvPr id="645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4855548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505200"/>
            <a:ext cx="5418667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761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320675"/>
            <a:ext cx="7239000" cy="5175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Where have you seen AI before?</a:t>
            </a:r>
            <a:endParaRPr lang="en-US" dirty="0"/>
          </a:p>
        </p:txBody>
      </p:sp>
      <p:pic>
        <p:nvPicPr>
          <p:cNvPr id="65538" name="Picture 2" descr="SMALL WONDER:COMPLETE FIRST SEASON: Amazon.in: Dick Christie, Marla  Pennington, Jerry Supiran, Tiffany Brissette, Emily Schulman, Paul C.  Scott, William Bogert, Edie McClurg, David Moses, Daryl Bartley, Bobby  Herbeck, Lihann Jones, Leslie H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" y="876300"/>
            <a:ext cx="4250995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0" name="Picture 4" descr="30 Facts About Black Mirror - Black Mirror Triv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876300"/>
            <a:ext cx="4267880" cy="582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96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Title 4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239000" cy="963960"/>
          </a:xfrm>
        </p:spPr>
      </p:pic>
      <p:sp>
        <p:nvSpPr>
          <p:cNvPr id="8195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AI– Toy problems, games</a:t>
            </a:r>
          </a:p>
          <a:p>
            <a:pPr eaLnBrk="1" hangingPunct="1"/>
            <a:r>
              <a:rPr lang="en-US" altLang="en-US" dirty="0" smtClean="0"/>
              <a:t>Intelligent agents </a:t>
            </a:r>
          </a:p>
          <a:p>
            <a:pPr eaLnBrk="1" hangingPunct="1"/>
            <a:r>
              <a:rPr lang="en-US" altLang="en-US" dirty="0" smtClean="0"/>
              <a:t>Algorithms- searching</a:t>
            </a:r>
          </a:p>
          <a:p>
            <a:pPr eaLnBrk="1" hangingPunct="1"/>
            <a:r>
              <a:rPr lang="en-US" altLang="en-US" dirty="0" smtClean="0"/>
              <a:t>Knowledge representation &amp; reasoning</a:t>
            </a:r>
          </a:p>
          <a:p>
            <a:pPr eaLnBrk="1" hangingPunct="1"/>
            <a:r>
              <a:rPr lang="en-US" altLang="en-US" dirty="0" smtClean="0"/>
              <a:t>Learning</a:t>
            </a:r>
          </a:p>
          <a:p>
            <a:pPr eaLnBrk="1" hangingPunct="1"/>
            <a:r>
              <a:rPr lang="en-US" altLang="en-US" dirty="0" smtClean="0"/>
              <a:t>Planning</a:t>
            </a:r>
          </a:p>
          <a:p>
            <a:pPr eaLnBrk="1" hangingPunct="1"/>
            <a:r>
              <a:rPr lang="en-US" altLang="en-US" dirty="0" smtClean="0"/>
              <a:t>Expert systems</a:t>
            </a:r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4394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Title 1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239000" cy="1155700"/>
          </a:xfrm>
        </p:spPr>
      </p:pic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Brain simulation</a:t>
            </a:r>
          </a:p>
          <a:p>
            <a:pPr eaLnBrk="1" hangingPunct="1"/>
            <a:r>
              <a:rPr lang="en-US" altLang="en-US" smtClean="0"/>
              <a:t>Cognitive architectures</a:t>
            </a:r>
          </a:p>
          <a:p>
            <a:pPr eaLnBrk="1" hangingPunct="1"/>
            <a:r>
              <a:rPr lang="en-US" altLang="en-US" smtClean="0"/>
              <a:t>Games</a:t>
            </a:r>
          </a:p>
          <a:p>
            <a:pPr eaLnBrk="1" hangingPunct="1"/>
            <a:r>
              <a:rPr lang="en-US" altLang="en-US" smtClean="0"/>
              <a:t>Knowledge and reasoning</a:t>
            </a:r>
          </a:p>
          <a:p>
            <a:pPr eaLnBrk="1" hangingPunct="1"/>
            <a:r>
              <a:rPr lang="en-US" altLang="en-US" smtClean="0"/>
              <a:t>Motion and manipulation</a:t>
            </a:r>
          </a:p>
          <a:p>
            <a:pPr eaLnBrk="1" hangingPunct="1"/>
            <a:r>
              <a:rPr lang="en-US" altLang="en-US" smtClean="0"/>
              <a:t>Natural language processing</a:t>
            </a:r>
          </a:p>
          <a:p>
            <a:pPr eaLnBrk="1" hangingPunct="1"/>
            <a:r>
              <a:rPr lang="en-US" altLang="en-US" smtClean="0"/>
              <a:t>Planning</a:t>
            </a:r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966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Title 1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8640"/>
            <a:ext cx="7239000" cy="1155700"/>
          </a:xfrm>
        </p:spPr>
      </p:pic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Planning</a:t>
            </a:r>
          </a:p>
          <a:p>
            <a:pPr eaLnBrk="1" hangingPunct="1"/>
            <a:r>
              <a:rPr lang="en-US" altLang="en-US" dirty="0" smtClean="0"/>
              <a:t>Knowledge Engineering </a:t>
            </a:r>
          </a:p>
          <a:p>
            <a:pPr eaLnBrk="1" hangingPunct="1"/>
            <a:r>
              <a:rPr lang="en-US" altLang="en-US" dirty="0" smtClean="0"/>
              <a:t>Information retrieval</a:t>
            </a:r>
          </a:p>
          <a:p>
            <a:pPr eaLnBrk="1" hangingPunct="1"/>
            <a:r>
              <a:rPr lang="en-US" altLang="en-US" dirty="0" smtClean="0"/>
              <a:t>Game Theory</a:t>
            </a:r>
          </a:p>
          <a:p>
            <a:pPr eaLnBrk="1" hangingPunct="1"/>
            <a:r>
              <a:rPr lang="en-US" altLang="en-US" dirty="0" smtClean="0"/>
              <a:t>Expert systems</a:t>
            </a:r>
          </a:p>
          <a:p>
            <a:pPr eaLnBrk="1" hangingPunct="1"/>
            <a:r>
              <a:rPr lang="en-US" altLang="en-US" dirty="0" smtClean="0"/>
              <a:t>Natural language processing</a:t>
            </a:r>
          </a:p>
          <a:p>
            <a:pPr eaLnBrk="1" hangingPunct="1"/>
            <a:r>
              <a:rPr lang="en-US" altLang="en-US" dirty="0" smtClean="0"/>
              <a:t>Mathematics</a:t>
            </a:r>
          </a:p>
          <a:p>
            <a:pPr eaLnBrk="1" hangingPunct="1"/>
            <a:r>
              <a:rPr lang="en-US" altLang="en-US" dirty="0" smtClean="0"/>
              <a:t>Automation</a:t>
            </a:r>
          </a:p>
          <a:p>
            <a:pPr eaLnBrk="1" hangingPunct="1">
              <a:buFont typeface="Wingdings 2" pitchFamily="18" charset="2"/>
              <a:buNone/>
            </a:pPr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4881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812</Words>
  <Application>Microsoft Office PowerPoint</Application>
  <PresentationFormat>On-screen Show (4:3)</PresentationFormat>
  <Paragraphs>184</Paragraphs>
  <Slides>39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2_Custom Design</vt:lpstr>
      <vt:lpstr>Artificial Intelligence</vt:lpstr>
      <vt:lpstr>Where have you seen AI before?</vt:lpstr>
      <vt:lpstr>Where have you seen AI before?</vt:lpstr>
      <vt:lpstr>Where have you seen AI before?</vt:lpstr>
      <vt:lpstr>Where have you seen AI before?</vt:lpstr>
      <vt:lpstr>Where have you seen AI before?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 of AI</vt:lpstr>
      <vt:lpstr>Issues with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rules</vt:lpstr>
      <vt:lpstr>PowerPoint Presentation</vt:lpstr>
      <vt:lpstr>PowerPoint Presentation</vt:lpstr>
      <vt:lpstr>PowerPoint Presentation</vt:lpstr>
      <vt:lpstr>PowerPoint Presentation</vt:lpstr>
      <vt:lpstr>Queries?  Thank you!!</vt:lpstr>
    </vt:vector>
  </TitlesOfParts>
  <Manager>Vaibhav Vasani</Manager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H-DV</dc:title>
  <dc:subject>Data Visualization</dc:subject>
  <dc:creator>Vaibhav Vasani</dc:creator>
  <cp:keywords>Data Visualization</cp:keywords>
  <dc:description>Vaibhav</dc:description>
  <cp:lastModifiedBy>Swait</cp:lastModifiedBy>
  <cp:revision>26</cp:revision>
  <dcterms:created xsi:type="dcterms:W3CDTF">2021-02-11T03:47:51Z</dcterms:created>
  <dcterms:modified xsi:type="dcterms:W3CDTF">2022-01-13T08:42:07Z</dcterms:modified>
  <cp:category>Honours</cp:category>
</cp:coreProperties>
</file>